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78" y="-52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D67BD6-BB09-4438-912A-5F325F57979F}" type="datetimeFigureOut">
              <a:rPr lang="tr-TR" smtClean="0"/>
              <a:pPr/>
              <a:t>09.03.2016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3AD72-3F7D-46E7-9370-C3AB4D02B30B}" type="slidenum">
              <a:rPr lang="tr-TR" smtClean="0"/>
              <a:pPr/>
              <a:t>‹#›</a:t>
            </a:fld>
            <a:endParaRPr lang="tr-TR"/>
          </a:p>
        </p:txBody>
      </p:sp>
    </p:spTree>
    <p:extLst>
      <p:ext uri="{BB962C8B-B14F-4D97-AF65-F5344CB8AC3E}">
        <p14:creationId xmlns:p14="http://schemas.microsoft.com/office/powerpoint/2010/main" xmlns="" val="3211634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BA6FD4-AB34-4C5D-889B-FACAE41C14B6}" type="slidenum">
              <a:rPr lang="tr-TR" smtClean="0"/>
              <a:pPr/>
              <a:t>4</a:t>
            </a:fld>
            <a:endParaRPr lang="tr-TR"/>
          </a:p>
        </p:txBody>
      </p:sp>
    </p:spTree>
    <p:extLst>
      <p:ext uri="{BB962C8B-B14F-4D97-AF65-F5344CB8AC3E}">
        <p14:creationId xmlns:p14="http://schemas.microsoft.com/office/powerpoint/2010/main" xmlns="" val="1122604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İnsanoğlunun temel ihtiyaçlarını listeleyen 21.yy. tasarımcıları, bireyin ve toplumun asli gereksinimleri olarak genellikle maddi gıdaları ve lüks teknolojik araçları ilk sıraya yerleştirmektedirler. Oysa günümüz insanının en temel ihtiyacı sağlık, huzur ve mutluluktur.</a:t>
            </a:r>
          </a:p>
          <a:p>
            <a:r>
              <a:rPr lang="tr-TR" dirty="0" smtClean="0"/>
              <a:t>Günümüzde küresel ölçekli insanlık sorunlarından birisi değerler yitimidir.</a:t>
            </a:r>
          </a:p>
          <a:p>
            <a:r>
              <a:rPr lang="tr-TR" dirty="0" smtClean="0"/>
              <a:t>Teknolojinin zirvesine tırmanan insanoğlu, huzur ve mutluluğa ulaşamamıştır.</a:t>
            </a:r>
          </a:p>
          <a:p>
            <a:r>
              <a:rPr lang="tr-TR" dirty="0" smtClean="0"/>
              <a:t>İnsanların duygusal ve sosyal açıdan tatmin edilmesi, en az biyolojik ihtiyaçları kadar önemlidir.</a:t>
            </a:r>
          </a:p>
          <a:p>
            <a:endParaRPr lang="tr-TR" dirty="0"/>
          </a:p>
        </p:txBody>
      </p:sp>
      <p:sp>
        <p:nvSpPr>
          <p:cNvPr id="4" name="Slayt Numarası Yer Tutucusu 3"/>
          <p:cNvSpPr>
            <a:spLocks noGrp="1"/>
          </p:cNvSpPr>
          <p:nvPr>
            <p:ph type="sldNum" sz="quarter" idx="10"/>
          </p:nvPr>
        </p:nvSpPr>
        <p:spPr/>
        <p:txBody>
          <a:bodyPr/>
          <a:lstStyle/>
          <a:p>
            <a:fld id="{8FBA6FD4-AB34-4C5D-889B-FACAE41C14B6}" type="slidenum">
              <a:rPr lang="tr-TR" smtClean="0"/>
              <a:pPr/>
              <a:t>10</a:t>
            </a:fld>
            <a:endParaRPr lang="tr-TR"/>
          </a:p>
        </p:txBody>
      </p:sp>
    </p:spTree>
    <p:extLst>
      <p:ext uri="{BB962C8B-B14F-4D97-AF65-F5344CB8AC3E}">
        <p14:creationId xmlns:p14="http://schemas.microsoft.com/office/powerpoint/2010/main" xmlns="" val="2325314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CBC1528-4AFF-4CC5-B0B2-46E95C091A89}" type="datetimeFigureOut">
              <a:rPr lang="tr-TR" smtClean="0"/>
              <a:pPr/>
              <a:t>09.03.2016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7B84AE3-9CE3-43FA-B00E-BDD284E4FAEB}" type="slidenum">
              <a:rPr lang="tr-TR" smtClean="0"/>
              <a:pPr/>
              <a:t>‹#›</a:t>
            </a:fld>
            <a:endParaRPr lang="tr-TR"/>
          </a:p>
        </p:txBody>
      </p:sp>
    </p:spTree>
    <p:extLst>
      <p:ext uri="{BB962C8B-B14F-4D97-AF65-F5344CB8AC3E}">
        <p14:creationId xmlns:p14="http://schemas.microsoft.com/office/powerpoint/2010/main" xmlns="" val="2611204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CBC1528-4AFF-4CC5-B0B2-46E95C091A89}" type="datetimeFigureOut">
              <a:rPr lang="tr-TR" smtClean="0"/>
              <a:pPr/>
              <a:t>09.03.2016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7B84AE3-9CE3-43FA-B00E-BDD284E4FAEB}" type="slidenum">
              <a:rPr lang="tr-TR" smtClean="0"/>
              <a:pPr/>
              <a:t>‹#›</a:t>
            </a:fld>
            <a:endParaRPr lang="tr-TR"/>
          </a:p>
        </p:txBody>
      </p:sp>
    </p:spTree>
    <p:extLst>
      <p:ext uri="{BB962C8B-B14F-4D97-AF65-F5344CB8AC3E}">
        <p14:creationId xmlns:p14="http://schemas.microsoft.com/office/powerpoint/2010/main" xmlns="" val="417619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CBC1528-4AFF-4CC5-B0B2-46E95C091A89}" type="datetimeFigureOut">
              <a:rPr lang="tr-TR" smtClean="0"/>
              <a:pPr/>
              <a:t>09.03.2016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7B84AE3-9CE3-43FA-B00E-BDD284E4FAEB}" type="slidenum">
              <a:rPr lang="tr-TR" smtClean="0"/>
              <a:pPr/>
              <a:t>‹#›</a:t>
            </a:fld>
            <a:endParaRPr lang="tr-TR"/>
          </a:p>
        </p:txBody>
      </p:sp>
    </p:spTree>
    <p:extLst>
      <p:ext uri="{BB962C8B-B14F-4D97-AF65-F5344CB8AC3E}">
        <p14:creationId xmlns:p14="http://schemas.microsoft.com/office/powerpoint/2010/main" xmlns="" val="360849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CBC1528-4AFF-4CC5-B0B2-46E95C091A89}" type="datetimeFigureOut">
              <a:rPr lang="tr-TR" smtClean="0"/>
              <a:pPr/>
              <a:t>09.03.2016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7B84AE3-9CE3-43FA-B00E-BDD284E4FAEB}" type="slidenum">
              <a:rPr lang="tr-TR" smtClean="0"/>
              <a:pPr/>
              <a:t>‹#›</a:t>
            </a:fld>
            <a:endParaRPr lang="tr-TR"/>
          </a:p>
        </p:txBody>
      </p:sp>
    </p:spTree>
    <p:extLst>
      <p:ext uri="{BB962C8B-B14F-4D97-AF65-F5344CB8AC3E}">
        <p14:creationId xmlns:p14="http://schemas.microsoft.com/office/powerpoint/2010/main" xmlns="" val="4227341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CBC1528-4AFF-4CC5-B0B2-46E95C091A89}" type="datetimeFigureOut">
              <a:rPr lang="tr-TR" smtClean="0"/>
              <a:pPr/>
              <a:t>09.03.2016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7B84AE3-9CE3-43FA-B00E-BDD284E4FAEB}" type="slidenum">
              <a:rPr lang="tr-TR" smtClean="0"/>
              <a:pPr/>
              <a:t>‹#›</a:t>
            </a:fld>
            <a:endParaRPr lang="tr-TR"/>
          </a:p>
        </p:txBody>
      </p:sp>
    </p:spTree>
    <p:extLst>
      <p:ext uri="{BB962C8B-B14F-4D97-AF65-F5344CB8AC3E}">
        <p14:creationId xmlns:p14="http://schemas.microsoft.com/office/powerpoint/2010/main" xmlns="" val="933259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CBC1528-4AFF-4CC5-B0B2-46E95C091A89}" type="datetimeFigureOut">
              <a:rPr lang="tr-TR" smtClean="0"/>
              <a:pPr/>
              <a:t>09.03.2016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7B84AE3-9CE3-43FA-B00E-BDD284E4FAEB}" type="slidenum">
              <a:rPr lang="tr-TR" smtClean="0"/>
              <a:pPr/>
              <a:t>‹#›</a:t>
            </a:fld>
            <a:endParaRPr lang="tr-TR"/>
          </a:p>
        </p:txBody>
      </p:sp>
    </p:spTree>
    <p:extLst>
      <p:ext uri="{BB962C8B-B14F-4D97-AF65-F5344CB8AC3E}">
        <p14:creationId xmlns:p14="http://schemas.microsoft.com/office/powerpoint/2010/main" xmlns="" val="2438256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CBC1528-4AFF-4CC5-B0B2-46E95C091A89}" type="datetimeFigureOut">
              <a:rPr lang="tr-TR" smtClean="0"/>
              <a:pPr/>
              <a:t>09.03.2016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7B84AE3-9CE3-43FA-B00E-BDD284E4FAEB}" type="slidenum">
              <a:rPr lang="tr-TR" smtClean="0"/>
              <a:pPr/>
              <a:t>‹#›</a:t>
            </a:fld>
            <a:endParaRPr lang="tr-TR"/>
          </a:p>
        </p:txBody>
      </p:sp>
    </p:spTree>
    <p:extLst>
      <p:ext uri="{BB962C8B-B14F-4D97-AF65-F5344CB8AC3E}">
        <p14:creationId xmlns:p14="http://schemas.microsoft.com/office/powerpoint/2010/main" xmlns="" val="3909845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CBC1528-4AFF-4CC5-B0B2-46E95C091A89}" type="datetimeFigureOut">
              <a:rPr lang="tr-TR" smtClean="0"/>
              <a:pPr/>
              <a:t>09.03.2016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7B84AE3-9CE3-43FA-B00E-BDD284E4FAEB}" type="slidenum">
              <a:rPr lang="tr-TR" smtClean="0"/>
              <a:pPr/>
              <a:t>‹#›</a:t>
            </a:fld>
            <a:endParaRPr lang="tr-TR"/>
          </a:p>
        </p:txBody>
      </p:sp>
    </p:spTree>
    <p:extLst>
      <p:ext uri="{BB962C8B-B14F-4D97-AF65-F5344CB8AC3E}">
        <p14:creationId xmlns:p14="http://schemas.microsoft.com/office/powerpoint/2010/main" xmlns="" val="399294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CBC1528-4AFF-4CC5-B0B2-46E95C091A89}" type="datetimeFigureOut">
              <a:rPr lang="tr-TR" smtClean="0"/>
              <a:pPr/>
              <a:t>09.03.2016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7B84AE3-9CE3-43FA-B00E-BDD284E4FAEB}" type="slidenum">
              <a:rPr lang="tr-TR" smtClean="0"/>
              <a:pPr/>
              <a:t>‹#›</a:t>
            </a:fld>
            <a:endParaRPr lang="tr-TR"/>
          </a:p>
        </p:txBody>
      </p:sp>
    </p:spTree>
    <p:extLst>
      <p:ext uri="{BB962C8B-B14F-4D97-AF65-F5344CB8AC3E}">
        <p14:creationId xmlns:p14="http://schemas.microsoft.com/office/powerpoint/2010/main" xmlns="" val="328822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CBC1528-4AFF-4CC5-B0B2-46E95C091A89}" type="datetimeFigureOut">
              <a:rPr lang="tr-TR" smtClean="0"/>
              <a:pPr/>
              <a:t>09.03.2016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7B84AE3-9CE3-43FA-B00E-BDD284E4FAEB}" type="slidenum">
              <a:rPr lang="tr-TR" smtClean="0"/>
              <a:pPr/>
              <a:t>‹#›</a:t>
            </a:fld>
            <a:endParaRPr lang="tr-TR"/>
          </a:p>
        </p:txBody>
      </p:sp>
    </p:spTree>
    <p:extLst>
      <p:ext uri="{BB962C8B-B14F-4D97-AF65-F5344CB8AC3E}">
        <p14:creationId xmlns:p14="http://schemas.microsoft.com/office/powerpoint/2010/main" xmlns="" val="18495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CBC1528-4AFF-4CC5-B0B2-46E95C091A89}" type="datetimeFigureOut">
              <a:rPr lang="tr-TR" smtClean="0"/>
              <a:pPr/>
              <a:t>09.03.2016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7B84AE3-9CE3-43FA-B00E-BDD284E4FAEB}" type="slidenum">
              <a:rPr lang="tr-TR" smtClean="0"/>
              <a:pPr/>
              <a:t>‹#›</a:t>
            </a:fld>
            <a:endParaRPr lang="tr-TR"/>
          </a:p>
        </p:txBody>
      </p:sp>
    </p:spTree>
    <p:extLst>
      <p:ext uri="{BB962C8B-B14F-4D97-AF65-F5344CB8AC3E}">
        <p14:creationId xmlns:p14="http://schemas.microsoft.com/office/powerpoint/2010/main" xmlns="" val="180860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C1528-4AFF-4CC5-B0B2-46E95C091A89}" type="datetimeFigureOut">
              <a:rPr lang="tr-TR" smtClean="0"/>
              <a:pPr/>
              <a:t>09.03.2016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84AE3-9CE3-43FA-B00E-BDD284E4FAEB}" type="slidenum">
              <a:rPr lang="tr-TR" smtClean="0"/>
              <a:pPr/>
              <a:t>‹#›</a:t>
            </a:fld>
            <a:endParaRPr lang="tr-TR"/>
          </a:p>
        </p:txBody>
      </p:sp>
    </p:spTree>
    <p:extLst>
      <p:ext uri="{BB962C8B-B14F-4D97-AF65-F5344CB8AC3E}">
        <p14:creationId xmlns:p14="http://schemas.microsoft.com/office/powerpoint/2010/main" xmlns="" val="2777126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xmlns="" val="3292284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Pictures\Resim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Unvan 2"/>
          <p:cNvSpPr>
            <a:spLocks noGrp="1"/>
          </p:cNvSpPr>
          <p:nvPr>
            <p:ph type="title"/>
          </p:nvPr>
        </p:nvSpPr>
        <p:spPr>
          <a:xfrm>
            <a:off x="5783451" y="2290330"/>
            <a:ext cx="5677546" cy="1138669"/>
          </a:xfrm>
        </p:spPr>
        <p:txBody>
          <a:bodyPr/>
          <a:lstStyle/>
          <a:p>
            <a:r>
              <a:rPr lang="tr-TR" dirty="0" smtClean="0"/>
              <a:t>Yeni Değerler </a:t>
            </a:r>
            <a:r>
              <a:rPr lang="tr-TR" dirty="0" err="1" smtClean="0"/>
              <a:t>Pramidi</a:t>
            </a:r>
            <a:endParaRPr lang="tr-TR" dirty="0"/>
          </a:p>
        </p:txBody>
      </p:sp>
      <p:pic>
        <p:nvPicPr>
          <p:cNvPr id="5" name="Resim 4"/>
          <p:cNvPicPr/>
          <p:nvPr/>
        </p:nvPicPr>
        <p:blipFill>
          <a:blip r:embed="rId4" cstate="print"/>
          <a:stretch>
            <a:fillRect/>
          </a:stretch>
        </p:blipFill>
        <p:spPr>
          <a:xfrm>
            <a:off x="389157" y="534937"/>
            <a:ext cx="4663291" cy="5788125"/>
          </a:xfrm>
          <a:prstGeom prst="rect">
            <a:avLst/>
          </a:prstGeom>
        </p:spPr>
      </p:pic>
    </p:spTree>
    <p:extLst>
      <p:ext uri="{BB962C8B-B14F-4D97-AF65-F5344CB8AC3E}">
        <p14:creationId xmlns:p14="http://schemas.microsoft.com/office/powerpoint/2010/main" xmlns="" val="2807320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Pictures\Resim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Unvan 2"/>
          <p:cNvSpPr>
            <a:spLocks noGrp="1"/>
          </p:cNvSpPr>
          <p:nvPr>
            <p:ph type="title"/>
          </p:nvPr>
        </p:nvSpPr>
        <p:spPr/>
        <p:txBody>
          <a:bodyPr/>
          <a:lstStyle/>
          <a:p>
            <a:r>
              <a:rPr lang="tr-TR" dirty="0" smtClean="0"/>
              <a:t>Ya Eskiden Nasıldı?</a:t>
            </a:r>
            <a:endParaRPr lang="tr-TR" dirty="0"/>
          </a:p>
        </p:txBody>
      </p:sp>
      <p:sp>
        <p:nvSpPr>
          <p:cNvPr id="5" name="Yuvarlatılmış Dikdörtgen 4"/>
          <p:cNvSpPr/>
          <p:nvPr/>
        </p:nvSpPr>
        <p:spPr>
          <a:xfrm>
            <a:off x="356460" y="1022888"/>
            <a:ext cx="3112725" cy="542246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sz="1600" dirty="0" smtClean="0">
                <a:latin typeface="Arial Rounded MT Bold" panose="020F0704030504030204" pitchFamily="34" charset="0"/>
              </a:rPr>
              <a:t>Ahiliğin Yazılı Kaynaklarından Biri Olan </a:t>
            </a:r>
            <a:r>
              <a:rPr lang="tr-TR" sz="1600" dirty="0" err="1" smtClean="0">
                <a:latin typeface="Arial Rounded MT Bold" panose="020F0704030504030204" pitchFamily="34" charset="0"/>
              </a:rPr>
              <a:t>FÜTÜVVETNAME’de</a:t>
            </a:r>
            <a:r>
              <a:rPr lang="tr-TR" sz="1600" dirty="0" smtClean="0">
                <a:latin typeface="Arial Rounded MT Bold" panose="020F0704030504030204" pitchFamily="34" charset="0"/>
              </a:rPr>
              <a:t> Türklerin Ahlaki Değerleri Şöyle Sıralanmıştır:</a:t>
            </a:r>
          </a:p>
          <a:p>
            <a:pPr algn="ctr"/>
            <a:r>
              <a:rPr lang="tr-TR" sz="1600" dirty="0" smtClean="0">
                <a:latin typeface="Arial Rounded MT Bold" panose="020F0704030504030204" pitchFamily="34" charset="0"/>
              </a:rPr>
              <a:t>Doğruluk, cömertlik, dostluk, sadakat, kanaat, takva, tefekkür, vefa, ilim, amel, sabır, ihlas, sır saklamak, yalan söylememek, zina yapmamak, hırsızlık etmemek, büyüklere saygı göstermek, kötü söze cevap vermemek, herkese iyilik yapmak, misafiri sevmek, din farkı gözetmeksizin bütün insanları sevmek, herkesi bir görüp kendini herkesten aşağı görmek</a:t>
            </a:r>
            <a:endParaRPr lang="tr-TR" sz="1600" dirty="0">
              <a:latin typeface="Arial Rounded MT Bold" panose="020F0704030504030204" pitchFamily="34" charset="0"/>
            </a:endParaRPr>
          </a:p>
        </p:txBody>
      </p:sp>
      <p:pic>
        <p:nvPicPr>
          <p:cNvPr id="7" name="Resim 6" descr="ahilik nedir ile ilgili görsel sonucu"/>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4028" y="1893470"/>
            <a:ext cx="3957235" cy="3215898"/>
          </a:xfrm>
          <a:prstGeom prst="rect">
            <a:avLst/>
          </a:prstGeom>
          <a:noFill/>
          <a:ln>
            <a:noFill/>
          </a:ln>
        </p:spPr>
      </p:pic>
      <p:pic>
        <p:nvPicPr>
          <p:cNvPr id="8" name="Resim 7" descr="http://www.hamilikokulu.org/images/sayfaimg/futuvvet.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56544" y="1896148"/>
            <a:ext cx="4168663" cy="3215898"/>
          </a:xfrm>
          <a:prstGeom prst="rect">
            <a:avLst/>
          </a:prstGeom>
          <a:noFill/>
          <a:ln>
            <a:noFill/>
          </a:ln>
        </p:spPr>
      </p:pic>
      <p:sp>
        <p:nvSpPr>
          <p:cNvPr id="9" name="Yuvarlatılmış Dikdörtgen 8"/>
          <p:cNvSpPr/>
          <p:nvPr/>
        </p:nvSpPr>
        <p:spPr>
          <a:xfrm>
            <a:off x="3621603" y="5579389"/>
            <a:ext cx="8043620" cy="8059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smtClean="0"/>
              <a:t>Onlar için halka hizmet, Hakka hizmetti. </a:t>
            </a:r>
            <a:endParaRPr lang="tr-TR" dirty="0"/>
          </a:p>
        </p:txBody>
      </p:sp>
    </p:spTree>
    <p:extLst>
      <p:ext uri="{BB962C8B-B14F-4D97-AF65-F5344CB8AC3E}">
        <p14:creationId xmlns:p14="http://schemas.microsoft.com/office/powerpoint/2010/main" xmlns="" val="524717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Pictures\Resim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Unvan 1"/>
          <p:cNvSpPr>
            <a:spLocks noGrp="1"/>
          </p:cNvSpPr>
          <p:nvPr>
            <p:ph type="title"/>
          </p:nvPr>
        </p:nvSpPr>
        <p:spPr/>
        <p:txBody>
          <a:bodyPr/>
          <a:lstStyle/>
          <a:p>
            <a:r>
              <a:rPr lang="tr-TR" sz="2800" dirty="0" smtClean="0">
                <a:solidFill>
                  <a:srgbClr val="002060"/>
                </a:solidFill>
                <a:latin typeface="Arial Rounded MT Bold" panose="020F0704030504030204" pitchFamily="34" charset="0"/>
              </a:rPr>
              <a:t>İnsanı insan yapan değerleridir.</a:t>
            </a:r>
            <a:endParaRPr lang="tr-TR" sz="2800" dirty="0">
              <a:solidFill>
                <a:srgbClr val="002060"/>
              </a:solidFill>
              <a:latin typeface="Arial Rounded MT Bold" panose="020F0704030504030204" pitchFamily="34" charset="0"/>
            </a:endParaRPr>
          </a:p>
        </p:txBody>
      </p:sp>
      <p:sp>
        <p:nvSpPr>
          <p:cNvPr id="2" name="Yuvarlatılmış Dikdörtgen 1"/>
          <p:cNvSpPr/>
          <p:nvPr/>
        </p:nvSpPr>
        <p:spPr>
          <a:xfrm>
            <a:off x="495945" y="1646695"/>
            <a:ext cx="6416299" cy="35646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q"/>
            </a:pPr>
            <a:r>
              <a:rPr lang="tr-TR" dirty="0"/>
              <a:t>İnsanın hayatını anlamlı kılmak için içindeki ruhi güzellikleri uyandırmak gerekir.</a:t>
            </a:r>
          </a:p>
          <a:p>
            <a:pPr marL="285750" indent="-285750">
              <a:buFont typeface="Wingdings" panose="05000000000000000000" pitchFamily="2" charset="2"/>
              <a:buChar char="q"/>
            </a:pPr>
            <a:r>
              <a:rPr lang="tr-TR" dirty="0"/>
              <a:t>İnsanı bedenden öte insan yapmak için değerlerini korumak gerekir.</a:t>
            </a:r>
          </a:p>
          <a:p>
            <a:pPr marL="285750" indent="-285750">
              <a:buFont typeface="Wingdings" panose="05000000000000000000" pitchFamily="2" charset="2"/>
              <a:buChar char="q"/>
            </a:pPr>
            <a:r>
              <a:rPr lang="tr-TR" dirty="0"/>
              <a:t>İnsanın ruhundaki ayrık otları ayıklamak ona değer katar.</a:t>
            </a:r>
          </a:p>
          <a:p>
            <a:pPr algn="ctr"/>
            <a:endParaRPr lang="tr-TR" dirty="0"/>
          </a:p>
        </p:txBody>
      </p:sp>
      <p:sp>
        <p:nvSpPr>
          <p:cNvPr id="7" name="Yuvarlatılmış Dikdörtgen 6"/>
          <p:cNvSpPr/>
          <p:nvPr/>
        </p:nvSpPr>
        <p:spPr>
          <a:xfrm>
            <a:off x="7998986" y="1553757"/>
            <a:ext cx="3340608" cy="36149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dirty="0" smtClean="0"/>
              <a:t>Kalbin baş düşmanları olan kibir, ihtiras, açgözlülük, vurdumduymazlık, kabalık, yalancılık, sahtekarlık, cehalet, fesatlık gibi fena duygulardan kurtarılması maddi beslenmeden çok daha önemlidir.</a:t>
            </a:r>
            <a:endParaRPr lang="tr-TR" dirty="0"/>
          </a:p>
        </p:txBody>
      </p:sp>
    </p:spTree>
    <p:extLst>
      <p:ext uri="{BB962C8B-B14F-4D97-AF65-F5344CB8AC3E}">
        <p14:creationId xmlns:p14="http://schemas.microsoft.com/office/powerpoint/2010/main" xmlns="" val="2951703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646111" y="452718"/>
            <a:ext cx="9404723" cy="553961"/>
          </a:xfrm>
        </p:spPr>
        <p:txBody>
          <a:bodyPr/>
          <a:lstStyle/>
          <a:p>
            <a:r>
              <a:rPr lang="tr-TR" sz="2800" dirty="0" smtClean="0">
                <a:solidFill>
                  <a:srgbClr val="002060"/>
                </a:solidFill>
              </a:rPr>
              <a:t>Bilgi ile erdem arasındaki bağı kopardık.</a:t>
            </a:r>
            <a:endParaRPr lang="tr-TR" sz="2800" dirty="0">
              <a:solidFill>
                <a:srgbClr val="002060"/>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728" y="4206240"/>
            <a:ext cx="2133600" cy="2004745"/>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728" y="1006679"/>
            <a:ext cx="2133600" cy="2126665"/>
          </a:xfrm>
          <a:prstGeom prst="rect">
            <a:avLst/>
          </a:prstGeom>
        </p:spPr>
      </p:pic>
      <p:sp>
        <p:nvSpPr>
          <p:cNvPr id="9" name="Yuvarlatılmış Dikdörtgen 8"/>
          <p:cNvSpPr/>
          <p:nvPr/>
        </p:nvSpPr>
        <p:spPr>
          <a:xfrm>
            <a:off x="2670048" y="1378535"/>
            <a:ext cx="3938016" cy="13829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mtClean="0"/>
              <a:t>«Eğitimin ilk hedefi bilimsellik değil, insanlıktır.» Ernest Seton.</a:t>
            </a:r>
            <a:endParaRPr lang="tr-TR" dirty="0" smtClean="0"/>
          </a:p>
        </p:txBody>
      </p:sp>
      <p:sp>
        <p:nvSpPr>
          <p:cNvPr id="10" name="Yuvarlatılmış Dikdörtgen 9"/>
          <p:cNvSpPr/>
          <p:nvPr/>
        </p:nvSpPr>
        <p:spPr>
          <a:xfrm>
            <a:off x="2663952" y="4303777"/>
            <a:ext cx="3938016" cy="1672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«Bir insanı akıl yönünden eğitip ahlak yönünden eğitmemek, toplumun başına bela yetiştirmek demektir» </a:t>
            </a:r>
          </a:p>
          <a:p>
            <a:r>
              <a:rPr lang="tr-TR" dirty="0" err="1" smtClean="0"/>
              <a:t>Theodere</a:t>
            </a:r>
            <a:r>
              <a:rPr lang="tr-TR" dirty="0" smtClean="0"/>
              <a:t> Roosevelt.</a:t>
            </a:r>
          </a:p>
        </p:txBody>
      </p:sp>
      <p:sp>
        <p:nvSpPr>
          <p:cNvPr id="12" name="Yuvarlatılmış Dikdörtgen 11"/>
          <p:cNvSpPr/>
          <p:nvPr/>
        </p:nvSpPr>
        <p:spPr>
          <a:xfrm>
            <a:off x="9467088" y="2609089"/>
            <a:ext cx="2548128" cy="1962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«Bir başarılar adamı değil, değerler adamı olmaya çalış.»</a:t>
            </a:r>
          </a:p>
          <a:p>
            <a:pPr algn="ctr"/>
            <a:r>
              <a:rPr lang="tr-TR" dirty="0" smtClean="0"/>
              <a:t> Albert Einstein</a:t>
            </a:r>
            <a:endParaRPr lang="tr-TR" dirty="0"/>
          </a:p>
        </p:txBody>
      </p:sp>
      <p:pic>
        <p:nvPicPr>
          <p:cNvPr id="15" name="Resim 1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00672" y="1898905"/>
            <a:ext cx="2438400" cy="3383280"/>
          </a:xfrm>
          <a:prstGeom prst="rect">
            <a:avLst/>
          </a:prstGeom>
        </p:spPr>
      </p:pic>
    </p:spTree>
    <p:extLst>
      <p:ext uri="{BB962C8B-B14F-4D97-AF65-F5344CB8AC3E}">
        <p14:creationId xmlns:p14="http://schemas.microsoft.com/office/powerpoint/2010/main" xmlns="" val="3699493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Pictures\Resim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Unvan 2"/>
          <p:cNvSpPr>
            <a:spLocks noGrp="1"/>
          </p:cNvSpPr>
          <p:nvPr>
            <p:ph type="title"/>
          </p:nvPr>
        </p:nvSpPr>
        <p:spPr>
          <a:xfrm>
            <a:off x="609600" y="274637"/>
            <a:ext cx="10972800" cy="2646015"/>
          </a:xfrm>
        </p:spPr>
        <p:txBody>
          <a:bodyPr>
            <a:normAutofit/>
          </a:bodyPr>
          <a:lstStyle/>
          <a:p>
            <a:r>
              <a:rPr lang="tr-TR" sz="2800" dirty="0"/>
              <a:t>İnsan karakterini değerleriyle bir ağ gibi örer</a:t>
            </a:r>
            <a:r>
              <a:rPr lang="tr-TR" sz="2800" dirty="0" smtClean="0"/>
              <a:t>. </a:t>
            </a:r>
            <a:br>
              <a:rPr lang="tr-TR" sz="2800" dirty="0" smtClean="0"/>
            </a:br>
            <a:r>
              <a:rPr lang="tr-TR" sz="2800" dirty="0" smtClean="0"/>
              <a:t>Karakteri </a:t>
            </a:r>
            <a:r>
              <a:rPr lang="tr-TR" sz="2800" dirty="0"/>
              <a:t>yanlış </a:t>
            </a:r>
            <a:r>
              <a:rPr lang="tr-TR" sz="2800"/>
              <a:t>değerlerle </a:t>
            </a:r>
            <a:r>
              <a:rPr lang="tr-TR" sz="2800" smtClean="0"/>
              <a:t>örmek </a:t>
            </a:r>
            <a:r>
              <a:rPr lang="tr-TR" sz="2800" dirty="0"/>
              <a:t>bir insanın geleceğini çalmaya eşittir.</a:t>
            </a:r>
          </a:p>
        </p:txBody>
      </p:sp>
      <p:sp>
        <p:nvSpPr>
          <p:cNvPr id="5" name="Dikey Kaydırma 4"/>
          <p:cNvSpPr/>
          <p:nvPr/>
        </p:nvSpPr>
        <p:spPr>
          <a:xfrm>
            <a:off x="5460571" y="2920653"/>
            <a:ext cx="6343972" cy="3432666"/>
          </a:xfrm>
          <a:prstGeom prst="verticalScroll">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dirty="0" smtClean="0"/>
              <a:t>Söylediklerinize dikkat edin; düşüncelere dönüşür…</a:t>
            </a:r>
          </a:p>
          <a:p>
            <a:pPr algn="ctr"/>
            <a:r>
              <a:rPr lang="tr-TR" dirty="0" smtClean="0"/>
              <a:t>Düşüncelerinize dikkat edin; duygularınıza dönüşür..</a:t>
            </a:r>
          </a:p>
          <a:p>
            <a:pPr algn="ctr"/>
            <a:r>
              <a:rPr lang="tr-TR" dirty="0" smtClean="0"/>
              <a:t>Duygularınıza dikkat edin; davranışlara dönüşür…</a:t>
            </a:r>
          </a:p>
          <a:p>
            <a:pPr algn="ctr"/>
            <a:r>
              <a:rPr lang="tr-TR" dirty="0" smtClean="0"/>
              <a:t>Davranışlarınıza dikkat edin; alışkanlıklarınıza dönüşür…</a:t>
            </a:r>
          </a:p>
          <a:p>
            <a:pPr algn="ctr"/>
            <a:r>
              <a:rPr lang="tr-TR" dirty="0" smtClean="0"/>
              <a:t>Alışkanlıklarınıza dikkat edin; değerlerinize dönüşür…</a:t>
            </a:r>
          </a:p>
          <a:p>
            <a:pPr algn="ctr"/>
            <a:r>
              <a:rPr lang="tr-TR" dirty="0" smtClean="0"/>
              <a:t>Değerlerinize dikkat edin; karakterinize dönüşür…</a:t>
            </a:r>
          </a:p>
          <a:p>
            <a:pPr algn="ctr"/>
            <a:r>
              <a:rPr lang="tr-TR" dirty="0" smtClean="0"/>
              <a:t>Karakterinize dikkat edin; kaderinize dönüşür.</a:t>
            </a:r>
            <a:endParaRPr lang="tr-TR" dirty="0"/>
          </a:p>
        </p:txBody>
      </p:sp>
      <p:pic>
        <p:nvPicPr>
          <p:cNvPr id="6" name="İçerik Yer Tutucusu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89817" y="3480629"/>
            <a:ext cx="3718646" cy="2390558"/>
          </a:xfrm>
        </p:spPr>
      </p:pic>
      <p:sp>
        <p:nvSpPr>
          <p:cNvPr id="7" name="Yuvarlatılmış Dikdörtgen 6"/>
          <p:cNvSpPr/>
          <p:nvPr/>
        </p:nvSpPr>
        <p:spPr>
          <a:xfrm>
            <a:off x="609600" y="6000028"/>
            <a:ext cx="3479080" cy="3532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solidFill>
                  <a:schemeClr val="tx1"/>
                </a:solidFill>
              </a:rPr>
              <a:t>Mahatma</a:t>
            </a:r>
            <a:r>
              <a:rPr lang="tr-TR" dirty="0" smtClean="0">
                <a:solidFill>
                  <a:schemeClr val="tx1"/>
                </a:solidFill>
              </a:rPr>
              <a:t> </a:t>
            </a:r>
            <a:r>
              <a:rPr lang="tr-TR" dirty="0" err="1" smtClean="0">
                <a:solidFill>
                  <a:schemeClr val="tx1"/>
                </a:solidFill>
              </a:rPr>
              <a:t>Gandhi</a:t>
            </a:r>
            <a:endParaRPr lang="tr-TR" dirty="0">
              <a:solidFill>
                <a:schemeClr val="tx1"/>
              </a:solidFill>
            </a:endParaRPr>
          </a:p>
        </p:txBody>
      </p:sp>
    </p:spTree>
    <p:extLst>
      <p:ext uri="{BB962C8B-B14F-4D97-AF65-F5344CB8AC3E}">
        <p14:creationId xmlns:p14="http://schemas.microsoft.com/office/powerpoint/2010/main" xmlns="" val="454117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Pictures\Resim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Unvan 2"/>
          <p:cNvSpPr>
            <a:spLocks noGrp="1"/>
          </p:cNvSpPr>
          <p:nvPr>
            <p:ph type="title"/>
          </p:nvPr>
        </p:nvSpPr>
        <p:spPr/>
        <p:txBody>
          <a:bodyPr/>
          <a:lstStyle/>
          <a:p>
            <a:r>
              <a:rPr lang="tr-TR" dirty="0"/>
              <a:t>Önce Kendini Bil, Kendini Tanı</a:t>
            </a:r>
          </a:p>
        </p:txBody>
      </p:sp>
      <p:sp>
        <p:nvSpPr>
          <p:cNvPr id="5" name="Yuvarlatılmış Dikdörtgen 4"/>
          <p:cNvSpPr/>
          <p:nvPr/>
        </p:nvSpPr>
        <p:spPr>
          <a:xfrm>
            <a:off x="7993892" y="4581557"/>
            <a:ext cx="3588508" cy="1726253"/>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tr-TR" dirty="0" smtClean="0"/>
              <a:t>Yalnız bilgili olmak mı adam olmak,</a:t>
            </a:r>
          </a:p>
          <a:p>
            <a:pPr algn="ctr"/>
            <a:r>
              <a:rPr lang="tr-TR" dirty="0" smtClean="0"/>
              <a:t>Vefalı mı, değil mi insan, ona bak,</a:t>
            </a:r>
          </a:p>
          <a:p>
            <a:pPr algn="ctr"/>
            <a:r>
              <a:rPr lang="tr-TR" dirty="0" smtClean="0"/>
              <a:t>Yücelerin yücesine yükselirsin,</a:t>
            </a:r>
          </a:p>
          <a:p>
            <a:pPr algn="ctr"/>
            <a:r>
              <a:rPr lang="tr-TR" dirty="0" smtClean="0"/>
              <a:t>Halka verdiğin sözün eri olarak.</a:t>
            </a:r>
          </a:p>
          <a:p>
            <a:pPr algn="ctr"/>
            <a:r>
              <a:rPr lang="tr-TR" dirty="0" smtClean="0"/>
              <a:t>ÖMER HAYYAM</a:t>
            </a:r>
            <a:endParaRPr lang="tr-TR" dirty="0"/>
          </a:p>
        </p:txBody>
      </p:sp>
      <p:pic>
        <p:nvPicPr>
          <p:cNvPr id="7" name="Resi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93892" y="1531887"/>
            <a:ext cx="3588508" cy="2784256"/>
          </a:xfrm>
          <a:prstGeom prst="rect">
            <a:avLst/>
          </a:prstGeom>
        </p:spPr>
      </p:pic>
      <p:sp>
        <p:nvSpPr>
          <p:cNvPr id="2" name="Yuvarlatılmış Dikdörtgen 1"/>
          <p:cNvSpPr/>
          <p:nvPr/>
        </p:nvSpPr>
        <p:spPr>
          <a:xfrm>
            <a:off x="495946" y="2605660"/>
            <a:ext cx="7098223" cy="19758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q"/>
            </a:pPr>
            <a:endParaRPr lang="tr-TR" dirty="0" smtClean="0"/>
          </a:p>
          <a:p>
            <a:pPr marL="285750" indent="-285750">
              <a:buFont typeface="Wingdings" panose="05000000000000000000" pitchFamily="2" charset="2"/>
              <a:buChar char="q"/>
            </a:pPr>
            <a:r>
              <a:rPr lang="tr-TR" dirty="0" smtClean="0"/>
              <a:t>Kendini </a:t>
            </a:r>
            <a:r>
              <a:rPr lang="tr-TR" dirty="0"/>
              <a:t>tanıyan insan gerçek duygu ve düşüncelerinin farkına varır.</a:t>
            </a:r>
          </a:p>
          <a:p>
            <a:pPr marL="285750" indent="-285750">
              <a:buFont typeface="Wingdings" panose="05000000000000000000" pitchFamily="2" charset="2"/>
              <a:buChar char="q"/>
            </a:pPr>
            <a:r>
              <a:rPr lang="tr-TR" dirty="0"/>
              <a:t>İç dünyası ile dış dünyası arasında bir denge kurar.</a:t>
            </a:r>
          </a:p>
          <a:p>
            <a:pPr marL="285750" indent="-285750">
              <a:buFont typeface="Wingdings" panose="05000000000000000000" pitchFamily="2" charset="2"/>
              <a:buChar char="q"/>
            </a:pPr>
            <a:r>
              <a:rPr lang="tr-TR" dirty="0" smtClean="0"/>
              <a:t>İnsan</a:t>
            </a:r>
            <a:r>
              <a:rPr lang="tr-TR" dirty="0"/>
              <a:t>, kendini aşmadan kendini keşfedemez.</a:t>
            </a:r>
          </a:p>
          <a:p>
            <a:pPr marL="285750" indent="-285750">
              <a:buFont typeface="Wingdings" panose="05000000000000000000" pitchFamily="2" charset="2"/>
              <a:buChar char="q"/>
            </a:pPr>
            <a:r>
              <a:rPr lang="tr-TR" dirty="0" smtClean="0"/>
              <a:t>İnsan </a:t>
            </a:r>
            <a:r>
              <a:rPr lang="tr-TR" dirty="0"/>
              <a:t>ilkeli olmalıdır.</a:t>
            </a:r>
          </a:p>
          <a:p>
            <a:pPr marL="285750" indent="-285750">
              <a:buFont typeface="Wingdings" panose="05000000000000000000" pitchFamily="2" charset="2"/>
              <a:buChar char="q"/>
            </a:pPr>
            <a:r>
              <a:rPr lang="tr-TR" dirty="0"/>
              <a:t>İnsan erdemli olmalıdır.</a:t>
            </a:r>
          </a:p>
          <a:p>
            <a:pPr marL="285750" indent="-285750">
              <a:buFont typeface="Wingdings" panose="05000000000000000000" pitchFamily="2" charset="2"/>
              <a:buChar char="q"/>
            </a:pPr>
            <a:r>
              <a:rPr lang="tr-TR" dirty="0"/>
              <a:t>İnsan, insan olmalıdır.</a:t>
            </a:r>
          </a:p>
          <a:p>
            <a:pPr algn="ctr"/>
            <a:endParaRPr lang="tr-TR" dirty="0"/>
          </a:p>
        </p:txBody>
      </p:sp>
    </p:spTree>
    <p:extLst>
      <p:ext uri="{BB962C8B-B14F-4D97-AF65-F5344CB8AC3E}">
        <p14:creationId xmlns:p14="http://schemas.microsoft.com/office/powerpoint/2010/main" xmlns="" val="658979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Pictures\Resim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Unvan 2"/>
          <p:cNvSpPr>
            <a:spLocks noGrp="1"/>
          </p:cNvSpPr>
          <p:nvPr>
            <p:ph type="title"/>
          </p:nvPr>
        </p:nvSpPr>
        <p:spPr/>
        <p:txBody>
          <a:bodyPr/>
          <a:lstStyle/>
          <a:p>
            <a:r>
              <a:rPr lang="tr-TR" dirty="0" smtClean="0"/>
              <a:t>Değerlere Uymada Üç Hata</a:t>
            </a:r>
            <a:endParaRPr lang="tr-TR" dirty="0"/>
          </a:p>
        </p:txBody>
      </p:sp>
      <p:sp>
        <p:nvSpPr>
          <p:cNvPr id="2" name="Yuvarlatılmış Dikdörtgen 1"/>
          <p:cNvSpPr/>
          <p:nvPr/>
        </p:nvSpPr>
        <p:spPr>
          <a:xfrm>
            <a:off x="847241" y="1549831"/>
            <a:ext cx="3910739" cy="10848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Ortama Göre Değerlere Uymak</a:t>
            </a:r>
            <a:endParaRPr lang="tr-TR" dirty="0"/>
          </a:p>
        </p:txBody>
      </p:sp>
      <p:sp>
        <p:nvSpPr>
          <p:cNvPr id="5" name="Yuvarlatılmış Dikdörtgen 4"/>
          <p:cNvSpPr/>
          <p:nvPr/>
        </p:nvSpPr>
        <p:spPr>
          <a:xfrm>
            <a:off x="847241" y="3073831"/>
            <a:ext cx="3910739" cy="10848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Keyfimize Göre Davranmak</a:t>
            </a:r>
            <a:endParaRPr lang="tr-TR" dirty="0"/>
          </a:p>
        </p:txBody>
      </p:sp>
      <p:sp>
        <p:nvSpPr>
          <p:cNvPr id="6" name="Yuvarlatılmış Dikdörtgen 5"/>
          <p:cNvSpPr/>
          <p:nvPr/>
        </p:nvSpPr>
        <p:spPr>
          <a:xfrm>
            <a:off x="847241" y="4597831"/>
            <a:ext cx="3910739" cy="10848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Karşımızdaki Kişiye Göre Değerlere Uymak</a:t>
            </a:r>
            <a:endParaRPr lang="tr-TR" dirty="0"/>
          </a:p>
        </p:txBody>
      </p:sp>
      <p:sp>
        <p:nvSpPr>
          <p:cNvPr id="7" name="Yuvarlatılmış Dikdörtgen 6"/>
          <p:cNvSpPr/>
          <p:nvPr/>
        </p:nvSpPr>
        <p:spPr>
          <a:xfrm>
            <a:off x="6096000" y="2998693"/>
            <a:ext cx="5321085" cy="11391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Ekmeğe gösterdiğimiz saygıyı birbirimize göstersek, ne güzel olurdu?</a:t>
            </a:r>
          </a:p>
          <a:p>
            <a:pPr algn="ctr"/>
            <a:r>
              <a:rPr lang="tr-TR" dirty="0" err="1" smtClean="0"/>
              <a:t>Estün</a:t>
            </a:r>
            <a:r>
              <a:rPr lang="tr-TR" dirty="0" smtClean="0"/>
              <a:t> DÖKMEN</a:t>
            </a:r>
            <a:endParaRPr lang="tr-TR" dirty="0"/>
          </a:p>
        </p:txBody>
      </p:sp>
    </p:spTree>
    <p:extLst>
      <p:ext uri="{BB962C8B-B14F-4D97-AF65-F5344CB8AC3E}">
        <p14:creationId xmlns:p14="http://schemas.microsoft.com/office/powerpoint/2010/main" xmlns="" val="1826803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DEĞERLERİMİZ</a:t>
            </a:r>
            <a:endParaRPr lang="tr-TR" dirty="0"/>
          </a:p>
        </p:txBody>
      </p:sp>
      <p:sp>
        <p:nvSpPr>
          <p:cNvPr id="3" name="İçerik Yer Tutucusu 2"/>
          <p:cNvSpPr>
            <a:spLocks noGrp="1"/>
          </p:cNvSpPr>
          <p:nvPr>
            <p:ph idx="1"/>
          </p:nvPr>
        </p:nvSpPr>
        <p:spPr/>
        <p:txBody>
          <a:bodyPr/>
          <a:lstStyle/>
          <a:p>
            <a:r>
              <a:rPr lang="tr-TR" dirty="0" smtClean="0"/>
              <a:t>SELAMLAŞMA</a:t>
            </a:r>
          </a:p>
          <a:p>
            <a:r>
              <a:rPr lang="tr-TR" dirty="0" smtClean="0"/>
              <a:t>SEVGİ</a:t>
            </a:r>
          </a:p>
          <a:p>
            <a:r>
              <a:rPr lang="tr-TR" smtClean="0"/>
              <a:t>HOŞGÖRÜ</a:t>
            </a:r>
            <a:endParaRPr lang="tr-TR" dirty="0"/>
          </a:p>
        </p:txBody>
      </p:sp>
    </p:spTree>
    <p:extLst>
      <p:ext uri="{BB962C8B-B14F-4D97-AF65-F5344CB8AC3E}">
        <p14:creationId xmlns:p14="http://schemas.microsoft.com/office/powerpoint/2010/main" xmlns="" val="299021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2" descr="C:\Users\1\Pictures\Resim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1 Başlık"/>
          <p:cNvSpPr txBox="1">
            <a:spLocks/>
          </p:cNvSpPr>
          <p:nvPr/>
        </p:nvSpPr>
        <p:spPr>
          <a:xfrm>
            <a:off x="1842397" y="529046"/>
            <a:ext cx="8505825"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tr-TR" dirty="0">
                <a:solidFill>
                  <a:srgbClr val="FF0000"/>
                </a:solidFill>
                <a:latin typeface="Calibri Light"/>
              </a:rPr>
              <a:t>       </a:t>
            </a:r>
            <a:r>
              <a:rPr lang="tr-TR" sz="4400" b="1" dirty="0">
                <a:solidFill>
                  <a:srgbClr val="C00000"/>
                </a:solidFill>
              </a:rPr>
              <a:t>Beklentileriniz?</a:t>
            </a:r>
          </a:p>
        </p:txBody>
      </p:sp>
      <p:sp>
        <p:nvSpPr>
          <p:cNvPr id="6" name="2 İçerik Yer Tutucusu"/>
          <p:cNvSpPr txBox="1">
            <a:spLocks/>
          </p:cNvSpPr>
          <p:nvPr/>
        </p:nvSpPr>
        <p:spPr>
          <a:xfrm>
            <a:off x="1828800" y="2228850"/>
            <a:ext cx="8837818" cy="367768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tr-TR" sz="2400" dirty="0"/>
          </a:p>
          <a:p>
            <a:pPr marL="0" indent="0">
              <a:buNone/>
            </a:pPr>
            <a:r>
              <a:rPr lang="tr-TR" sz="2400" dirty="0">
                <a:latin typeface="+mj-lt"/>
              </a:rPr>
              <a:t>*Hangi düşüncelerle geldiniz?</a:t>
            </a:r>
          </a:p>
          <a:p>
            <a:pPr marL="0" indent="0">
              <a:buNone/>
            </a:pPr>
            <a:r>
              <a:rPr lang="tr-TR" sz="2400" dirty="0">
                <a:latin typeface="+mj-lt"/>
              </a:rPr>
              <a:t>*Şu an gündeminizde ne var?</a:t>
            </a:r>
          </a:p>
          <a:p>
            <a:pPr marL="0" indent="0">
              <a:buNone/>
            </a:pPr>
            <a:r>
              <a:rPr lang="tr-TR" sz="2400" dirty="0">
                <a:latin typeface="+mj-lt"/>
              </a:rPr>
              <a:t>*2 saat sonra buradan ayrılırken, cebinizde nelerle gitmek istersiniz? </a:t>
            </a:r>
          </a:p>
          <a:p>
            <a:pPr marL="0" indent="0">
              <a:buNone/>
            </a:pPr>
            <a:r>
              <a:rPr lang="tr-TR" sz="2400" dirty="0">
                <a:latin typeface="+mj-lt"/>
              </a:rPr>
              <a:t>*Bu çalışmadan beklentileriniz neler?</a:t>
            </a:r>
          </a:p>
          <a:p>
            <a:endParaRPr lang="tr-TR" dirty="0"/>
          </a:p>
        </p:txBody>
      </p:sp>
      <p:pic>
        <p:nvPicPr>
          <p:cNvPr id="7" name="Picture 2" descr="C:\Users\üsküp\Desktop\images.jpg"/>
          <p:cNvPicPr>
            <a:picLocks noChangeAspect="1" noChangeArrowheads="1"/>
          </p:cNvPicPr>
          <p:nvPr/>
        </p:nvPicPr>
        <p:blipFill>
          <a:blip r:embed="rId3" cstate="print"/>
          <a:srcRect/>
          <a:stretch>
            <a:fillRect/>
          </a:stretch>
        </p:blipFill>
        <p:spPr bwMode="auto">
          <a:xfrm>
            <a:off x="8616778" y="529046"/>
            <a:ext cx="1856886" cy="15474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893207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2" descr="C:\Users\1\Pictures\Resim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Resim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60586" y="3488687"/>
            <a:ext cx="2059872" cy="2820039"/>
          </a:xfrm>
          <a:prstGeom prst="rect">
            <a:avLst/>
          </a:prstGeom>
        </p:spPr>
      </p:pic>
      <p:pic>
        <p:nvPicPr>
          <p:cNvPr id="11" name="Resim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57045" y="3488686"/>
            <a:ext cx="2097315" cy="2820039"/>
          </a:xfrm>
          <a:prstGeom prst="rect">
            <a:avLst/>
          </a:prstGeom>
        </p:spPr>
      </p:pic>
      <p:pic>
        <p:nvPicPr>
          <p:cNvPr id="13" name="Resim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419229" y="3488685"/>
            <a:ext cx="3019480" cy="3003397"/>
          </a:xfrm>
          <a:prstGeom prst="rect">
            <a:avLst/>
          </a:prstGeom>
        </p:spPr>
      </p:pic>
      <p:sp>
        <p:nvSpPr>
          <p:cNvPr id="14" name="Unvan 1"/>
          <p:cNvSpPr txBox="1">
            <a:spLocks/>
          </p:cNvSpPr>
          <p:nvPr/>
        </p:nvSpPr>
        <p:spPr>
          <a:xfrm>
            <a:off x="2361520" y="963404"/>
            <a:ext cx="7467578" cy="140053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dirty="0">
                <a:solidFill>
                  <a:srgbClr val="002060"/>
                </a:solidFill>
                <a:latin typeface="Arial Rounded MT Bold" panose="020F0704030504030204" pitchFamily="34" charset="0"/>
              </a:rPr>
              <a:t>Kocaman evler yaptık, ama birbirimizden de koptuk</a:t>
            </a:r>
          </a:p>
        </p:txBody>
      </p:sp>
    </p:spTree>
    <p:extLst>
      <p:ext uri="{BB962C8B-B14F-4D97-AF65-F5344CB8AC3E}">
        <p14:creationId xmlns:p14="http://schemas.microsoft.com/office/powerpoint/2010/main" xmlns="" val="1353068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Pictures\Resim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Unvan 2"/>
          <p:cNvSpPr>
            <a:spLocks noGrp="1"/>
          </p:cNvSpPr>
          <p:nvPr>
            <p:ph type="title"/>
          </p:nvPr>
        </p:nvSpPr>
        <p:spPr>
          <a:xfrm>
            <a:off x="1981200" y="668740"/>
            <a:ext cx="8229600" cy="1214651"/>
          </a:xfrm>
        </p:spPr>
        <p:txBody>
          <a:bodyPr>
            <a:noAutofit/>
          </a:bodyPr>
          <a:lstStyle/>
          <a:p>
            <a:r>
              <a:rPr lang="tr-TR" sz="2800" dirty="0">
                <a:solidFill>
                  <a:srgbClr val="002060"/>
                </a:solidFill>
                <a:latin typeface="Arial Rounded MT Bold" panose="020F0704030504030204" pitchFamily="34" charset="0"/>
              </a:rPr>
              <a:t>Aya gidip-gelerek onca yolu kat ettik, fakat birbirimizi göremez, anlayamaz olduk…</a:t>
            </a:r>
            <a:br>
              <a:rPr lang="tr-TR" sz="2800" dirty="0">
                <a:solidFill>
                  <a:srgbClr val="002060"/>
                </a:solidFill>
                <a:latin typeface="Arial Rounded MT Bold" panose="020F0704030504030204" pitchFamily="34" charset="0"/>
              </a:rPr>
            </a:br>
            <a:endParaRPr lang="tr-TR" sz="2800" dirty="0">
              <a:solidFill>
                <a:srgbClr val="002060"/>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4860" y="3301720"/>
            <a:ext cx="2581015" cy="3028421"/>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79103" y="1472287"/>
            <a:ext cx="3869796" cy="4946184"/>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918485" y="3301720"/>
            <a:ext cx="2584629" cy="3116751"/>
          </a:xfrm>
          <a:prstGeom prst="rect">
            <a:avLst/>
          </a:prstGeom>
        </p:spPr>
      </p:pic>
    </p:spTree>
    <p:extLst>
      <p:ext uri="{BB962C8B-B14F-4D97-AF65-F5344CB8AC3E}">
        <p14:creationId xmlns:p14="http://schemas.microsoft.com/office/powerpoint/2010/main" xmlns="" val="1678236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Pictures\Resim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Unvan 2"/>
          <p:cNvSpPr>
            <a:spLocks noGrp="1"/>
          </p:cNvSpPr>
          <p:nvPr>
            <p:ph type="title"/>
          </p:nvPr>
        </p:nvSpPr>
        <p:spPr/>
        <p:txBody>
          <a:bodyPr>
            <a:normAutofit/>
          </a:bodyPr>
          <a:lstStyle/>
          <a:p>
            <a:r>
              <a:rPr lang="tr-TR" sz="2800" b="1" dirty="0">
                <a:solidFill>
                  <a:srgbClr val="002060"/>
                </a:solidFill>
              </a:rPr>
              <a:t>Daha fazla üretelim diye yeni bilgisayarlar geliştirdik, fakat daha az iletişim kurmaya başladık</a:t>
            </a:r>
            <a:endParaRPr lang="tr-TR" sz="2800" dirty="0">
              <a:solidFill>
                <a:srgbClr val="002060"/>
              </a:solidFill>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08846" y="1577296"/>
            <a:ext cx="3930555" cy="4898869"/>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09093" y="3686630"/>
            <a:ext cx="4566254" cy="2789535"/>
          </a:xfrm>
          <a:prstGeom prst="rect">
            <a:avLst/>
          </a:prstGeom>
        </p:spPr>
      </p:pic>
    </p:spTree>
    <p:extLst>
      <p:ext uri="{BB962C8B-B14F-4D97-AF65-F5344CB8AC3E}">
        <p14:creationId xmlns:p14="http://schemas.microsoft.com/office/powerpoint/2010/main" xmlns="" val="1412383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Pictures\Resim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Unvan 2"/>
          <p:cNvSpPr>
            <a:spLocks noGrp="1"/>
          </p:cNvSpPr>
          <p:nvPr>
            <p:ph type="title"/>
          </p:nvPr>
        </p:nvSpPr>
        <p:spPr/>
        <p:txBody>
          <a:bodyPr>
            <a:normAutofit/>
          </a:bodyPr>
          <a:lstStyle/>
          <a:p>
            <a:r>
              <a:rPr lang="tr-TR" sz="3000" dirty="0">
                <a:solidFill>
                  <a:srgbClr val="002060"/>
                </a:solidFill>
                <a:latin typeface="Arial Rounded MT Bold" panose="020F0704030504030204" pitchFamily="34" charset="0"/>
              </a:rPr>
              <a:t>Değerlerimizi büyüklerden değil, </a:t>
            </a:r>
            <a:br>
              <a:rPr lang="tr-TR" sz="3000" dirty="0">
                <a:solidFill>
                  <a:srgbClr val="002060"/>
                </a:solidFill>
                <a:latin typeface="Arial Rounded MT Bold" panose="020F0704030504030204" pitchFamily="34" charset="0"/>
              </a:rPr>
            </a:br>
            <a:r>
              <a:rPr lang="tr-TR" sz="3000" dirty="0">
                <a:solidFill>
                  <a:srgbClr val="002060"/>
                </a:solidFill>
                <a:latin typeface="Arial Rounded MT Bold" panose="020F0704030504030204" pitchFamily="34" charset="0"/>
              </a:rPr>
              <a:t>Sanal ekranlardan öğrenir olduk</a:t>
            </a:r>
            <a:endParaRPr lang="tr-TR" sz="3000" dirty="0">
              <a:solidFill>
                <a:srgbClr val="002060"/>
              </a:solidFill>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4058" y="1595997"/>
            <a:ext cx="3281889" cy="1950098"/>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2676" y="4121272"/>
            <a:ext cx="3283271" cy="1981200"/>
          </a:xfrm>
          <a:prstGeom prst="rect">
            <a:avLst/>
          </a:prstGeom>
        </p:spPr>
      </p:pic>
      <p:pic>
        <p:nvPicPr>
          <p:cNvPr id="7" name="İçerik Yer Tutucusu 3"/>
          <p:cNvPicPr>
            <a:picLocks noGrp="1" noChangeAspect="1"/>
          </p:cNvPicPr>
          <p:nvPr>
            <p:ph idx="1"/>
          </p:nvPr>
        </p:nvPicPr>
        <p:blipFill>
          <a:blip r:embed="rId5" cstate="print">
            <a:extLst>
              <a:ext uri="{28A0092B-C50C-407E-A947-70E740481C1C}">
                <a14:useLocalDpi xmlns:a14="http://schemas.microsoft.com/office/drawing/2010/main" xmlns="" val="0"/>
              </a:ext>
            </a:extLst>
          </a:blip>
          <a:stretch>
            <a:fillRect/>
          </a:stretch>
        </p:blipFill>
        <p:spPr>
          <a:xfrm>
            <a:off x="7558576" y="1595997"/>
            <a:ext cx="4023824" cy="4643148"/>
          </a:xfrm>
        </p:spPr>
      </p:pic>
      <p:pic>
        <p:nvPicPr>
          <p:cNvPr id="8" name="Resim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62888" y="2521550"/>
            <a:ext cx="1929894" cy="3199444"/>
          </a:xfrm>
          <a:prstGeom prst="rect">
            <a:avLst/>
          </a:prstGeom>
        </p:spPr>
      </p:pic>
    </p:spTree>
    <p:extLst>
      <p:ext uri="{BB962C8B-B14F-4D97-AF65-F5344CB8AC3E}">
        <p14:creationId xmlns:p14="http://schemas.microsoft.com/office/powerpoint/2010/main" xmlns="" val="2237087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Pictures\Resim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Unvan 2"/>
          <p:cNvSpPr>
            <a:spLocks noGrp="1"/>
          </p:cNvSpPr>
          <p:nvPr>
            <p:ph type="title"/>
          </p:nvPr>
        </p:nvSpPr>
        <p:spPr>
          <a:xfrm>
            <a:off x="1981200" y="274638"/>
            <a:ext cx="8229600" cy="1699305"/>
          </a:xfrm>
        </p:spPr>
        <p:txBody>
          <a:bodyPr>
            <a:noAutofit/>
          </a:bodyPr>
          <a:lstStyle/>
          <a:p>
            <a:r>
              <a:rPr lang="tr-TR" sz="2800" dirty="0">
                <a:solidFill>
                  <a:srgbClr val="002060"/>
                </a:solidFill>
                <a:latin typeface="Arial Rounded MT Bold" panose="020F0704030504030204" pitchFamily="34" charset="0"/>
              </a:rPr>
              <a:t>Modern çağdayız! </a:t>
            </a:r>
            <a:br>
              <a:rPr lang="tr-TR" sz="2800" dirty="0">
                <a:solidFill>
                  <a:srgbClr val="002060"/>
                </a:solidFill>
                <a:latin typeface="Arial Rounded MT Bold" panose="020F0704030504030204" pitchFamily="34" charset="0"/>
              </a:rPr>
            </a:br>
            <a:r>
              <a:rPr lang="tr-TR" sz="2800" dirty="0">
                <a:solidFill>
                  <a:srgbClr val="002060"/>
                </a:solidFill>
                <a:latin typeface="Arial Rounded MT Bold" panose="020F0704030504030204" pitchFamily="34" charset="0"/>
              </a:rPr>
              <a:t>Biz dışında her şey değişiyor. </a:t>
            </a:r>
            <a:br>
              <a:rPr lang="tr-TR" sz="2800" dirty="0">
                <a:solidFill>
                  <a:srgbClr val="002060"/>
                </a:solidFill>
                <a:latin typeface="Arial Rounded MT Bold" panose="020F0704030504030204" pitchFamily="34" charset="0"/>
              </a:rPr>
            </a:br>
            <a:r>
              <a:rPr lang="tr-TR" sz="2800" dirty="0">
                <a:solidFill>
                  <a:srgbClr val="002060"/>
                </a:solidFill>
                <a:latin typeface="Arial Rounded MT Bold" panose="020F0704030504030204" pitchFamily="34" charset="0"/>
              </a:rPr>
              <a:t>Hala gözümüzün nuru olan </a:t>
            </a:r>
            <a:br>
              <a:rPr lang="tr-TR" sz="2800" dirty="0">
                <a:solidFill>
                  <a:srgbClr val="002060"/>
                </a:solidFill>
                <a:latin typeface="Arial Rounded MT Bold" panose="020F0704030504030204" pitchFamily="34" charset="0"/>
              </a:rPr>
            </a:br>
            <a:r>
              <a:rPr lang="tr-TR" sz="2800" dirty="0">
                <a:solidFill>
                  <a:srgbClr val="002060"/>
                </a:solidFill>
                <a:latin typeface="Arial Rounded MT Bold" panose="020F0704030504030204" pitchFamily="34" charset="0"/>
              </a:rPr>
              <a:t>Kadınlarımıza ve Kızlarımıza Kıyıyoruz</a:t>
            </a:r>
            <a:endParaRPr lang="tr-TR" sz="2800" dirty="0">
              <a:solidFill>
                <a:srgbClr val="002060"/>
              </a:solidFill>
            </a:endParaRPr>
          </a:p>
        </p:txBody>
      </p:sp>
      <p:pic>
        <p:nvPicPr>
          <p:cNvPr id="5" name="Resim 4" descr="http://image.cdn.haber7.com/haber/haber7/photos/YNr0I_1425804323_1406.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15640" y="2248579"/>
            <a:ext cx="5760720" cy="3139440"/>
          </a:xfrm>
          <a:prstGeom prst="rect">
            <a:avLst/>
          </a:prstGeom>
          <a:noFill/>
          <a:ln>
            <a:noFill/>
          </a:ln>
        </p:spPr>
      </p:pic>
      <p:sp>
        <p:nvSpPr>
          <p:cNvPr id="2" name="Yuvarlatılmış Dikdörtgen 1"/>
          <p:cNvSpPr/>
          <p:nvPr/>
        </p:nvSpPr>
        <p:spPr>
          <a:xfrm>
            <a:off x="2583543" y="5558971"/>
            <a:ext cx="7112000" cy="580572"/>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dirty="0"/>
          </a:p>
          <a:p>
            <a:pPr algn="ctr"/>
            <a:r>
              <a:rPr lang="tr-TR" dirty="0"/>
              <a:t>2013’te kadına yönelik 12 bin 946 şiddet olayı gerçekleşmiştir.</a:t>
            </a:r>
          </a:p>
          <a:p>
            <a:pPr algn="ctr"/>
            <a:endParaRPr lang="tr-TR" dirty="0"/>
          </a:p>
        </p:txBody>
      </p:sp>
    </p:spTree>
    <p:extLst>
      <p:ext uri="{BB962C8B-B14F-4D97-AF65-F5344CB8AC3E}">
        <p14:creationId xmlns:p14="http://schemas.microsoft.com/office/powerpoint/2010/main" xmlns="" val="3846322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Pictures\Resim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Unvan 2"/>
          <p:cNvSpPr>
            <a:spLocks noGrp="1"/>
          </p:cNvSpPr>
          <p:nvPr>
            <p:ph type="title"/>
          </p:nvPr>
        </p:nvSpPr>
        <p:spPr/>
        <p:txBody>
          <a:bodyPr>
            <a:normAutofit/>
          </a:bodyPr>
          <a:lstStyle/>
          <a:p>
            <a:r>
              <a:rPr lang="tr-TR" sz="3200" dirty="0" smtClean="0"/>
              <a:t>Vicdan mı dediniz?</a:t>
            </a:r>
            <a:endParaRPr lang="tr-TR" sz="3200"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8756" y="1723572"/>
            <a:ext cx="3281113" cy="4465639"/>
          </a:xfrm>
          <a:prstGeom prst="rect">
            <a:avLst/>
          </a:prstGeom>
        </p:spPr>
      </p:pic>
      <p:pic>
        <p:nvPicPr>
          <p:cNvPr id="6" name="İçerik Yer Tutucusu 3"/>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3881891" y="1723572"/>
            <a:ext cx="3150960" cy="4465639"/>
          </a:xfrm>
        </p:spPr>
      </p:pic>
      <p:sp>
        <p:nvSpPr>
          <p:cNvPr id="7" name="Yuvarlatılmış Dikdörtgen 6"/>
          <p:cNvSpPr/>
          <p:nvPr/>
        </p:nvSpPr>
        <p:spPr>
          <a:xfrm>
            <a:off x="7358743" y="1723572"/>
            <a:ext cx="4528457" cy="446564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1600" dirty="0">
                <a:solidFill>
                  <a:srgbClr val="002060"/>
                </a:solidFill>
                <a:latin typeface="Arial Narrow" panose="020B0606020202030204" pitchFamily="34" charset="0"/>
              </a:rPr>
              <a:t>Gerçekte erdemlilik, yüzünü doğuya veya batıya çevirmeniz ile ilgili değildir; ama gerçek erdem sahibi, Allah'a, Ahiret Günü'ne, meleklere, vahye ve Peygamberlere inanan, </a:t>
            </a:r>
            <a:r>
              <a:rPr lang="tr-TR" sz="1600" b="1" dirty="0">
                <a:solidFill>
                  <a:srgbClr val="002060"/>
                </a:solidFill>
                <a:latin typeface="Arial Narrow" panose="020B0606020202030204" pitchFamily="34" charset="0"/>
              </a:rPr>
              <a:t>servetini -kendisi için ne kadar kıymetli olsa da- akrabasına, yetimlere, ihtiyaç sahiplerine, yolculara, (yardım) isteyenlere ve insanları kölelikten kurtarmaya harcayan</a:t>
            </a:r>
            <a:r>
              <a:rPr lang="tr-TR" sz="1600" dirty="0">
                <a:solidFill>
                  <a:srgbClr val="002060"/>
                </a:solidFill>
                <a:latin typeface="Arial Narrow" panose="020B0606020202030204" pitchFamily="34" charset="0"/>
              </a:rPr>
              <a:t>; namazında devamlı ve dikkatli olan ve arındırıcı (mali) yükümlülüğünü ifa eden kişidir; ve </a:t>
            </a:r>
            <a:r>
              <a:rPr lang="tr-TR" sz="1600" b="1" dirty="0">
                <a:solidFill>
                  <a:srgbClr val="002060"/>
                </a:solidFill>
                <a:latin typeface="Arial Narrow" panose="020B0606020202030204" pitchFamily="34" charset="0"/>
              </a:rPr>
              <a:t>(gerçek erdem sahipleri) söz verdiklerinde sözünü tutan, felaket, zorluk ve sıkıntı anlarında sabredenlerdir. İşte onlardır sadakatlerini gösterenler ve işte onlardır Allah'a karşı sorumluluklarının bilincinde olanlar</a:t>
            </a:r>
            <a:r>
              <a:rPr lang="tr-TR" sz="1600" dirty="0">
                <a:solidFill>
                  <a:srgbClr val="002060"/>
                </a:solidFill>
                <a:latin typeface="Arial Narrow" panose="020B0606020202030204" pitchFamily="34" charset="0"/>
              </a:rPr>
              <a:t>.</a:t>
            </a:r>
          </a:p>
          <a:p>
            <a:pPr algn="ctr"/>
            <a:r>
              <a:rPr lang="tr-TR" sz="1600" dirty="0">
                <a:solidFill>
                  <a:srgbClr val="002060"/>
                </a:solidFill>
                <a:latin typeface="Arial Narrow" panose="020B0606020202030204" pitchFamily="34" charset="0"/>
              </a:rPr>
              <a:t>Bakara Süresi </a:t>
            </a:r>
            <a:r>
              <a:rPr lang="tr-TR" sz="1600" dirty="0" smtClean="0">
                <a:solidFill>
                  <a:srgbClr val="002060"/>
                </a:solidFill>
                <a:latin typeface="Arial Narrow" panose="020B0606020202030204" pitchFamily="34" charset="0"/>
              </a:rPr>
              <a:t>2/177</a:t>
            </a:r>
            <a:r>
              <a:rPr lang="tr-TR" sz="1600" dirty="0"/>
              <a:t>Vicdan mı dediniz?</a:t>
            </a:r>
            <a:endParaRPr lang="tr-TR" sz="16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xmlns="" val="3630622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650</Words>
  <Application>Microsoft Office PowerPoint</Application>
  <PresentationFormat>Özel</PresentationFormat>
  <Paragraphs>70</Paragraphs>
  <Slides>16</Slides>
  <Notes>2</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Office Teması</vt:lpstr>
      <vt:lpstr>Slayt 1</vt:lpstr>
      <vt:lpstr>DEĞERLERİMİZ</vt:lpstr>
      <vt:lpstr>Slayt 3</vt:lpstr>
      <vt:lpstr>Slayt 4</vt:lpstr>
      <vt:lpstr>Aya gidip-gelerek onca yolu kat ettik, fakat birbirimizi göremez, anlayamaz olduk… </vt:lpstr>
      <vt:lpstr>Daha fazla üretelim diye yeni bilgisayarlar geliştirdik, fakat daha az iletişim kurmaya başladık</vt:lpstr>
      <vt:lpstr>Değerlerimizi büyüklerden değil,  Sanal ekranlardan öğrenir olduk</vt:lpstr>
      <vt:lpstr>Modern çağdayız!  Biz dışında her şey değişiyor.  Hala gözümüzün nuru olan  Kadınlarımıza ve Kızlarımıza Kıyıyoruz</vt:lpstr>
      <vt:lpstr>Vicdan mı dediniz?</vt:lpstr>
      <vt:lpstr>Yeni Değerler Pramidi</vt:lpstr>
      <vt:lpstr>Ya Eskiden Nasıldı?</vt:lpstr>
      <vt:lpstr>İnsanı insan yapan değerleridir.</vt:lpstr>
      <vt:lpstr>Bilgi ile erdem arasındaki bağı kopardık.</vt:lpstr>
      <vt:lpstr>İnsan karakterini değerleriyle bir ağ gibi örer.  Karakteri yanlış değerlerle örmek bir insanın geleceğini çalmaya eşittir.</vt:lpstr>
      <vt:lpstr>Önce Kendini Bil, Kendini Tanı</vt:lpstr>
      <vt:lpstr>Değerlere Uymada Üç Hata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Acer</dc:creator>
  <cp:lastModifiedBy>BILGISAYAR</cp:lastModifiedBy>
  <cp:revision>2</cp:revision>
  <dcterms:created xsi:type="dcterms:W3CDTF">2015-03-23T14:13:23Z</dcterms:created>
  <dcterms:modified xsi:type="dcterms:W3CDTF">2016-03-09T08:44:50Z</dcterms:modified>
</cp:coreProperties>
</file>